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7" r:id="rId2"/>
    <p:sldId id="348" r:id="rId3"/>
    <p:sldId id="349" r:id="rId4"/>
    <p:sldId id="350" r:id="rId5"/>
    <p:sldId id="351" r:id="rId6"/>
    <p:sldId id="308" r:id="rId7"/>
    <p:sldId id="309" r:id="rId8"/>
    <p:sldId id="313" r:id="rId9"/>
    <p:sldId id="311" r:id="rId10"/>
    <p:sldId id="314" r:id="rId11"/>
    <p:sldId id="315" r:id="rId12"/>
    <p:sldId id="316" r:id="rId13"/>
    <p:sldId id="318" r:id="rId14"/>
    <p:sldId id="320" r:id="rId15"/>
    <p:sldId id="319" r:id="rId16"/>
    <p:sldId id="321" r:id="rId17"/>
    <p:sldId id="322" r:id="rId18"/>
    <p:sldId id="323" r:id="rId19"/>
    <p:sldId id="324" r:id="rId20"/>
    <p:sldId id="352" r:id="rId21"/>
    <p:sldId id="353" r:id="rId22"/>
    <p:sldId id="325" r:id="rId23"/>
    <p:sldId id="326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54" r:id="rId35"/>
    <p:sldId id="343" r:id="rId36"/>
    <p:sldId id="344" r:id="rId37"/>
    <p:sldId id="342" r:id="rId38"/>
    <p:sldId id="355" r:id="rId39"/>
    <p:sldId id="347" r:id="rId40"/>
    <p:sldId id="345" r:id="rId41"/>
    <p:sldId id="346" r:id="rId42"/>
  </p:sldIdLst>
  <p:sldSz cx="9144000" cy="6858000" type="screen4x3"/>
  <p:notesSz cx="6718300" cy="9855200"/>
  <p:embeddedFontLs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cmmi10"/>
      <p:regular r:id="rId49"/>
    </p:embeddedFont>
    <p:embeddedFont>
      <p:font typeface="cmbx12"/>
      <p:regular r:id="rId50"/>
    </p:embeddedFont>
    <p:embeddedFont>
      <p:font typeface="cmr12"/>
      <p:regular r:id="rId51"/>
    </p:embeddedFont>
    <p:embeddedFont>
      <p:font typeface="cmmi12"/>
      <p:regular r:id="rId52"/>
    </p:embeddedFont>
    <p:embeddedFont>
      <p:font typeface="Arial Unicode MS" pitchFamily="34" charset="-122"/>
      <p:regular r:id="rId53"/>
    </p:embeddedFont>
  </p:embeddedFontLst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FFCCCC"/>
    <a:srgbClr val="00FF00"/>
    <a:srgbClr val="238D4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7" autoAdjust="0"/>
    <p:restoredTop sz="94177" autoAdjust="0"/>
  </p:normalViewPr>
  <p:slideViewPr>
    <p:cSldViewPr>
      <p:cViewPr>
        <p:scale>
          <a:sx n="70" d="100"/>
          <a:sy n="70" d="100"/>
        </p:scale>
        <p:origin x="-108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500"/>
    </p:cViewPr>
  </p:sorterViewPr>
  <p:notesViewPr>
    <p:cSldViewPr>
      <p:cViewPr varScale="1">
        <p:scale>
          <a:sx n="50" d="100"/>
          <a:sy n="50" d="100"/>
        </p:scale>
        <p:origin x="-2688" y="-102"/>
      </p:cViewPr>
      <p:guideLst>
        <p:guide orient="horz" pos="3104"/>
        <p:guide pos="211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4F172-B197-4152-A905-1E06C2D11F0F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2B9B-75D6-4FC7-B7AC-8F18F229D9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7E9D-307C-4F43-B508-A2CDC8AE20DA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513" y="4681538"/>
            <a:ext cx="537527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FC852-F124-48A4-8C7E-96992E409D3A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23</a:t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24</a:t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76" y="4419600"/>
            <a:ext cx="77724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H="1" flipV="1">
            <a:off x="0" y="11430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None/>
              <a:defRPr sz="3200"/>
            </a:lvl1pPr>
            <a:lvl2pPr>
              <a:buNone/>
              <a:defRPr sz="2800"/>
            </a:lvl2pPr>
            <a:lvl3pPr>
              <a:buNone/>
              <a:defRPr sz="2400"/>
            </a:lvl3pPr>
            <a:lvl4pPr>
              <a:buNone/>
              <a:defRPr sz="2000"/>
            </a:lvl4pPr>
            <a:lvl5pPr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2D75-176A-4731-8E9E-D5878C72AE7C}" type="datetimeFigureOut">
              <a:rPr lang="en-US" smtClean="0"/>
              <a:pPr/>
              <a:t>5/5/2015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9.xml"/><Relationship Id="rId7" Type="http://schemas.openxmlformats.org/officeDocument/2006/relationships/image" Target="../media/image2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7.xml"/><Relationship Id="rId7" Type="http://schemas.openxmlformats.org/officeDocument/2006/relationships/image" Target="../media/image40.jpe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30.xml"/><Relationship Id="rId7" Type="http://schemas.openxmlformats.org/officeDocument/2006/relationships/image" Target="../media/image39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6" Type="http://schemas.openxmlformats.org/officeDocument/2006/relationships/image" Target="../media/image50.jpe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6" Type="http://schemas.openxmlformats.org/officeDocument/2006/relationships/image" Target="../media/image52.png"/><Relationship Id="rId5" Type="http://schemas.openxmlformats.org/officeDocument/2006/relationships/image" Target="../media/image50.jpe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5" Type="http://schemas.openxmlformats.org/officeDocument/2006/relationships/image" Target="../media/image57.pn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71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4.xml"/><Relationship Id="rId7" Type="http://schemas.openxmlformats.org/officeDocument/2006/relationships/image" Target="../media/image76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.xml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3" Type="http://schemas.openxmlformats.org/officeDocument/2006/relationships/tags" Target="../tags/tag7.xml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.png"/><Relationship Id="rId5" Type="http://schemas.openxmlformats.org/officeDocument/2006/relationships/tags" Target="../tags/tag9.xml"/><Relationship Id="rId10" Type="http://schemas.openxmlformats.org/officeDocument/2006/relationships/image" Target="../media/image13.png"/><Relationship Id="rId4" Type="http://schemas.openxmlformats.org/officeDocument/2006/relationships/tags" Target="../tags/tag8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Note of </a:t>
            </a:r>
            <a:endParaRPr lang="en-GB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2313" y="4483100"/>
            <a:ext cx="7772400" cy="107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Recognition </a:t>
            </a:r>
            <a:b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2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Machine Learning</a:t>
            </a:r>
            <a:endParaRPr kumimoji="0" lang="en-GB" sz="40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14375" y="5562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cap="all" dirty="0" smtClean="0">
                <a:latin typeface="+mj-lt"/>
                <a:ea typeface="+mj-ea"/>
                <a:cs typeface="+mj-cs"/>
              </a:rPr>
              <a:t>Chapter 8: graphical models (2)</a:t>
            </a:r>
            <a:endParaRPr kumimoji="0" lang="en-GB" sz="32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22313" y="57148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Shaoming Zhang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dirty="0" smtClean="0"/>
              <a:t>Computer Vision and Remote Sensing Group, Tongji University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Inference on a Chain</a:t>
            </a:r>
            <a:endParaRPr lang="en-GB" dirty="0"/>
          </a:p>
        </p:txBody>
      </p:sp>
      <p:pic>
        <p:nvPicPr>
          <p:cNvPr id="4" name="Picture 3" descr="Figure8.3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8480" y="1519804"/>
            <a:ext cx="6882384" cy="1194816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224" y="3425225"/>
            <a:ext cx="2767589" cy="58521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0562" y="3425225"/>
            <a:ext cx="3910591" cy="585218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8504" y="4500570"/>
            <a:ext cx="2462789" cy="5852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Inference on a Chain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17240" y="1600200"/>
            <a:ext cx="8105804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To compute local marginals:</a:t>
            </a:r>
          </a:p>
          <a:p>
            <a:pPr marL="534988" lvl="1" indent="-171450">
              <a:buFont typeface="Arial" pitchFamily="34" charset="0"/>
              <a:buChar char="•"/>
            </a:pPr>
            <a:r>
              <a:rPr lang="en-GB" dirty="0" smtClean="0"/>
              <a:t>Compute and store all forward messages,             .</a:t>
            </a:r>
          </a:p>
          <a:p>
            <a:pPr marL="534988" lvl="1" indent="-171450">
              <a:buFont typeface="Arial" pitchFamily="34" charset="0"/>
              <a:buChar char="•"/>
            </a:pPr>
            <a:r>
              <a:rPr lang="en-GB" dirty="0" smtClean="0"/>
              <a:t>Compute and store all backward messages,             . </a:t>
            </a:r>
          </a:p>
          <a:p>
            <a:pPr marL="534988" lvl="1" indent="-171450">
              <a:buFont typeface="Arial" pitchFamily="34" charset="0"/>
              <a:buChar char="•"/>
            </a:pPr>
            <a:r>
              <a:rPr lang="en-GB" dirty="0" smtClean="0"/>
              <a:t>Compute </a:t>
            </a:r>
            <a:r>
              <a:rPr lang="en-GB" dirty="0" smtClean="0">
                <a:latin typeface="cmmi10" pitchFamily="34" charset="0"/>
              </a:rPr>
              <a:t>Z</a:t>
            </a:r>
            <a:r>
              <a:rPr lang="en-GB" dirty="0" smtClean="0"/>
              <a:t> at any node </a:t>
            </a:r>
            <a:r>
              <a:rPr lang="en-GB" dirty="0" err="1" smtClean="0">
                <a:latin typeface="cmmi10" pitchFamily="34" charset="0"/>
              </a:rPr>
              <a:t>x</a:t>
            </a:r>
            <a:r>
              <a:rPr lang="en-GB" baseline="-20000" dirty="0" err="1" smtClean="0">
                <a:latin typeface="cmmi10" pitchFamily="34" charset="0"/>
              </a:rPr>
              <a:t>m</a:t>
            </a:r>
            <a:r>
              <a:rPr lang="en-GB" dirty="0" smtClean="0"/>
              <a:t> </a:t>
            </a:r>
          </a:p>
          <a:p>
            <a:pPr marL="534988" lvl="1" indent="-171450">
              <a:buFont typeface="Arial" pitchFamily="34" charset="0"/>
              <a:buChar char="•"/>
            </a:pPr>
            <a:r>
              <a:rPr lang="en-GB" dirty="0" smtClean="0"/>
              <a:t>Compute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 all variables required.</a:t>
            </a:r>
          </a:p>
          <a:p>
            <a:endParaRPr lang="en-GB" dirty="0"/>
          </a:p>
        </p:txBody>
      </p:sp>
      <p:pic>
        <p:nvPicPr>
          <p:cNvPr id="14" name="Picture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169026" y="2376284"/>
            <a:ext cx="982983" cy="350520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0205" y="2895204"/>
            <a:ext cx="952503" cy="350520"/>
          </a:xfrm>
          <a:prstGeom prst="rect">
            <a:avLst/>
          </a:prstGeom>
          <a:noFill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7488" y="4286256"/>
            <a:ext cx="3429008" cy="666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Trees</a:t>
            </a:r>
            <a:endParaRPr lang="en-GB" dirty="0"/>
          </a:p>
        </p:txBody>
      </p:sp>
      <p:pic>
        <p:nvPicPr>
          <p:cNvPr id="12" name="Picture 11" descr="Figure8.39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211" y="2709300"/>
            <a:ext cx="2005584" cy="2005584"/>
          </a:xfrm>
          <a:prstGeom prst="rect">
            <a:avLst/>
          </a:prstGeom>
        </p:spPr>
      </p:pic>
      <p:pic>
        <p:nvPicPr>
          <p:cNvPr id="13" name="Picture 12" descr="Figure8.39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4739" y="2709300"/>
            <a:ext cx="2718816" cy="2005584"/>
          </a:xfrm>
          <a:prstGeom prst="rect">
            <a:avLst/>
          </a:prstGeom>
        </p:spPr>
      </p:pic>
      <p:pic>
        <p:nvPicPr>
          <p:cNvPr id="14" name="Picture 13" descr="Figure8.39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43946" y="2704681"/>
            <a:ext cx="2005584" cy="20055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7407" y="213097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Undirected Tree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714744" y="2133177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Directed Tree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592142" y="2133177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Polytree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Factor Graphs</a:t>
            </a:r>
            <a:endParaRPr lang="en-GB" dirty="0"/>
          </a:p>
        </p:txBody>
      </p:sp>
      <p:pic>
        <p:nvPicPr>
          <p:cNvPr id="4" name="Picture 3" descr="Figure8.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237" y="1785926"/>
            <a:ext cx="4114800" cy="2206752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703" y="4291592"/>
            <a:ext cx="4672593" cy="28041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1689" y="5228668"/>
            <a:ext cx="1880620" cy="5577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Factor Graphs from Directed Graphs</a:t>
            </a:r>
            <a:endParaRPr lang="en-GB" dirty="0"/>
          </a:p>
        </p:txBody>
      </p:sp>
      <p:pic>
        <p:nvPicPr>
          <p:cNvPr id="4" name="Picture 3" descr="Figure8.42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2755" y="1978280"/>
            <a:ext cx="2133600" cy="1930908"/>
          </a:xfrm>
          <a:prstGeom prst="rect">
            <a:avLst/>
          </a:prstGeom>
        </p:spPr>
      </p:pic>
      <p:pic>
        <p:nvPicPr>
          <p:cNvPr id="5" name="Picture 4" descr="Figure8.42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2963" y="1978280"/>
            <a:ext cx="2133600" cy="1930908"/>
          </a:xfrm>
          <a:prstGeom prst="rect">
            <a:avLst/>
          </a:prstGeom>
        </p:spPr>
      </p:pic>
      <p:pic>
        <p:nvPicPr>
          <p:cNvPr id="6" name="Picture 5" descr="Figure8.42c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01949" y="1978280"/>
            <a:ext cx="2933700" cy="1930908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56339" y="4143380"/>
            <a:ext cx="2186835" cy="661846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000364" y="4143380"/>
            <a:ext cx="2570111" cy="662369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460412" y="4143380"/>
            <a:ext cx="3263439" cy="13518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Factor Graphs from Undirected Graphs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490526" y="1978249"/>
            <a:ext cx="2438400" cy="2812676"/>
            <a:chOff x="450770" y="1978249"/>
            <a:chExt cx="2438400" cy="2812676"/>
          </a:xfrm>
        </p:grpSpPr>
        <p:pic>
          <p:nvPicPr>
            <p:cNvPr id="4" name="Picture 3" descr="Figure8.41a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770" y="1978249"/>
              <a:ext cx="2438400" cy="2206752"/>
            </a:xfrm>
            <a:prstGeom prst="rect">
              <a:avLst/>
            </a:prstGeom>
          </p:spPr>
        </p:pic>
        <p:pic>
          <p:nvPicPr>
            <p:cNvPr id="8" name="Picture 7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11904" y="4510509"/>
              <a:ext cx="1347217" cy="280416"/>
            </a:xfrm>
            <a:prstGeom prst="rect">
              <a:avLst/>
            </a:prstGeom>
            <a:noFill/>
          </p:spPr>
        </p:pic>
      </p:grpSp>
      <p:grpSp>
        <p:nvGrpSpPr>
          <p:cNvPr id="19" name="Group 18"/>
          <p:cNvGrpSpPr/>
          <p:nvPr/>
        </p:nvGrpSpPr>
        <p:grpSpPr>
          <a:xfrm>
            <a:off x="3308290" y="1980362"/>
            <a:ext cx="2438400" cy="3191427"/>
            <a:chOff x="3328168" y="1980362"/>
            <a:chExt cx="2438400" cy="3191427"/>
          </a:xfrm>
        </p:grpSpPr>
        <p:pic>
          <p:nvPicPr>
            <p:cNvPr id="5" name="Picture 4" descr="Figure8.41b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8168" y="1980362"/>
              <a:ext cx="2438400" cy="2206752"/>
            </a:xfrm>
            <a:prstGeom prst="rect">
              <a:avLst/>
            </a:prstGeom>
          </p:spPr>
        </p:pic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543511" y="4510509"/>
              <a:ext cx="2056975" cy="66128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8" name="Group 17"/>
          <p:cNvGrpSpPr/>
          <p:nvPr/>
        </p:nvGrpSpPr>
        <p:grpSpPr>
          <a:xfrm>
            <a:off x="6082302" y="1978249"/>
            <a:ext cx="2490226" cy="3193679"/>
            <a:chOff x="6205135" y="1978249"/>
            <a:chExt cx="2490226" cy="3193679"/>
          </a:xfrm>
        </p:grpSpPr>
        <p:pic>
          <p:nvPicPr>
            <p:cNvPr id="6" name="Picture 5" descr="Figure8.41c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5135" y="1978249"/>
              <a:ext cx="2438400" cy="2206752"/>
            </a:xfrm>
            <a:prstGeom prst="rect">
              <a:avLst/>
            </a:prstGeom>
          </p:spPr>
        </p:pic>
        <p:pic>
          <p:nvPicPr>
            <p:cNvPr id="15" name="Picture 14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205135" y="4510509"/>
              <a:ext cx="2490226" cy="661419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(1)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Objective: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GB" dirty="0" smtClean="0"/>
              <a:t>to obtain an efficient, exact inference algorithm for finding marginals;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GB" dirty="0" smtClean="0"/>
              <a:t>in situations where several marginals are required, to allow computations to be shared efficiently.</a:t>
            </a:r>
          </a:p>
          <a:p>
            <a:pPr marL="571500" indent="-571500"/>
            <a:r>
              <a:rPr lang="en-GB" dirty="0" smtClean="0"/>
              <a:t>Key idea: Distributive Law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1398" y="5291724"/>
            <a:ext cx="1981204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(2)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1390636"/>
            <a:ext cx="4523232" cy="3096768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302454" y="2061411"/>
            <a:ext cx="1263316" cy="673768"/>
          </a:xfrm>
          <a:custGeom>
            <a:avLst/>
            <a:gdLst>
              <a:gd name="connsiteX0" fmla="*/ 24063 w 1263316"/>
              <a:gd name="connsiteY0" fmla="*/ 368968 h 673768"/>
              <a:gd name="connsiteX1" fmla="*/ 376989 w 1263316"/>
              <a:gd name="connsiteY1" fmla="*/ 673768 h 673768"/>
              <a:gd name="connsiteX2" fmla="*/ 1038726 w 1263316"/>
              <a:gd name="connsiteY2" fmla="*/ 637673 h 673768"/>
              <a:gd name="connsiteX3" fmla="*/ 1263316 w 1263316"/>
              <a:gd name="connsiteY3" fmla="*/ 68178 h 673768"/>
              <a:gd name="connsiteX4" fmla="*/ 637674 w 1263316"/>
              <a:gd name="connsiteY4" fmla="*/ 0 h 673768"/>
              <a:gd name="connsiteX5" fmla="*/ 184484 w 1263316"/>
              <a:gd name="connsiteY5" fmla="*/ 92242 h 673768"/>
              <a:gd name="connsiteX6" fmla="*/ 0 w 1263316"/>
              <a:gd name="connsiteY6" fmla="*/ 252663 h 673768"/>
              <a:gd name="connsiteX7" fmla="*/ 24063 w 1263316"/>
              <a:gd name="connsiteY7" fmla="*/ 368968 h 67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316" h="673768">
                <a:moveTo>
                  <a:pt x="24063" y="368968"/>
                </a:moveTo>
                <a:lnTo>
                  <a:pt x="376989" y="673768"/>
                </a:lnTo>
                <a:lnTo>
                  <a:pt x="1038726" y="637673"/>
                </a:lnTo>
                <a:lnTo>
                  <a:pt x="1263316" y="68178"/>
                </a:lnTo>
                <a:lnTo>
                  <a:pt x="637674" y="0"/>
                </a:lnTo>
                <a:lnTo>
                  <a:pt x="184484" y="92242"/>
                </a:lnTo>
                <a:lnTo>
                  <a:pt x="0" y="252663"/>
                </a:lnTo>
                <a:lnTo>
                  <a:pt x="24063" y="3689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429256" y="2357430"/>
            <a:ext cx="2995032" cy="1371072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357158" y="4572008"/>
            <a:ext cx="85011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表示通过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相连接的所有变量节点的集合（此处的连接包括直接和间接）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表示所有与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关联的因式的乘积（所有直接或间接通过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与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关联的因式）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product of all the factors in the group associated with factor </a:t>
            </a:r>
            <a:r>
              <a:rPr lang="en-US" altLang="zh-CN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endParaRPr lang="zh-CN" altLang="en-US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7422" y="1214422"/>
            <a:ext cx="657226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核心概念：先分组 ，再探寻分组后是否具有递归性质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变量节点为中心，把所有节点按照与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相邻的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zh-CN" altLang="en-US" b="1" dirty="0" smtClean="0">
                <a:latin typeface="Times New Roman" pitchFamily="18" charset="0"/>
                <a:cs typeface="Times New Roman" pitchFamily="18" charset="0"/>
              </a:rPr>
              <a:t>节点的关联性分组。</a:t>
            </a:r>
            <a:endParaRPr lang="en-US" altLang="zh-CN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(3)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7" y="1285860"/>
            <a:ext cx="4382467" cy="3000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942" y="1714488"/>
            <a:ext cx="3571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对于</a:t>
            </a:r>
            <a:r>
              <a:rPr lang="en-US" altLang="zh-CN" b="1" dirty="0" smtClean="0"/>
              <a:t>x</a:t>
            </a:r>
            <a:r>
              <a:rPr lang="en-US" altLang="zh-CN" dirty="0" smtClean="0"/>
              <a:t>\</a:t>
            </a:r>
            <a:r>
              <a:rPr lang="en-US" altLang="zh-CN" i="1" dirty="0" smtClean="0"/>
              <a:t>x</a:t>
            </a:r>
            <a:r>
              <a:rPr lang="zh-CN" altLang="en-US" dirty="0" smtClean="0"/>
              <a:t>求和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由于</a:t>
            </a:r>
            <a:r>
              <a:rPr lang="en-US" altLang="zh-CN" b="1" i="1" dirty="0" smtClean="0"/>
              <a:t>F</a:t>
            </a:r>
            <a:r>
              <a:rPr lang="en-US" altLang="zh-CN" baseline="-25000" dirty="0" smtClean="0"/>
              <a:t>s</a:t>
            </a:r>
            <a:r>
              <a:rPr lang="en-US" altLang="zh-CN" dirty="0" smtClean="0"/>
              <a:t>(x, </a:t>
            </a:r>
            <a:r>
              <a:rPr lang="en-US" altLang="zh-CN" b="1" i="1" dirty="0" smtClean="0"/>
              <a:t>X</a:t>
            </a:r>
            <a:r>
              <a:rPr lang="en-US" altLang="zh-CN" baseline="-25000" dirty="0" smtClean="0"/>
              <a:t>s</a:t>
            </a:r>
            <a:r>
              <a:rPr lang="en-US" altLang="zh-CN" dirty="0" smtClean="0"/>
              <a:t>) </a:t>
            </a:r>
            <a:r>
              <a:rPr lang="zh-CN" altLang="en-US" dirty="0" smtClean="0"/>
              <a:t>只依赖于</a:t>
            </a:r>
            <a:r>
              <a:rPr lang="en-US" altLang="zh-CN" b="1" i="1" dirty="0" smtClean="0"/>
              <a:t>X</a:t>
            </a:r>
            <a:r>
              <a:rPr lang="en-US" altLang="zh-CN" baseline="-25000" dirty="0" smtClean="0"/>
              <a:t>s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因此</a:t>
            </a:r>
            <a:r>
              <a:rPr lang="en-US" altLang="zh-CN" dirty="0" smtClean="0"/>
              <a:t>sum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product</a:t>
            </a:r>
            <a:r>
              <a:rPr lang="zh-CN" altLang="en-US" dirty="0" smtClean="0"/>
              <a:t>可以交换顺序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将</a:t>
            </a:r>
            <a:r>
              <a:rPr lang="en-US" altLang="zh-CN" dirty="0" smtClean="0"/>
              <a:t>sum</a:t>
            </a:r>
            <a:r>
              <a:rPr lang="zh-CN" altLang="en-US" dirty="0" smtClean="0"/>
              <a:t>部分定义为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f</a:t>
            </a:r>
            <a:r>
              <a:rPr lang="en-US" altLang="zh-CN" dirty="0" smtClean="0"/>
              <a:t>-&gt;</a:t>
            </a:r>
            <a:r>
              <a:rPr lang="en-US" altLang="zh-CN" i="1" dirty="0" smtClean="0"/>
              <a:t>x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zh-CN" altLang="en-US" baseline="-25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4572008"/>
            <a:ext cx="37147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1472" y="4714884"/>
            <a:ext cx="2995032" cy="1371072"/>
          </a:xfrm>
          <a:prstGeom prst="rect">
            <a:avLst/>
          </a:prstGeom>
          <a:noFill/>
          <a:ln/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3571876"/>
            <a:ext cx="2847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(4)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3504" y="1760992"/>
            <a:ext cx="3791083" cy="3096768"/>
          </a:xfrm>
          <a:prstGeom prst="rect">
            <a:avLst/>
          </a:prstGeom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786" y="1285845"/>
            <a:ext cx="7776000" cy="32892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4139631"/>
            <a:ext cx="4920429" cy="93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1857364"/>
            <a:ext cx="4429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由于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包含所有与</a:t>
            </a:r>
            <a:r>
              <a:rPr lang="en-US" altLang="zh-CN" sz="16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1600" i="1" baseline="-25000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关联的因式的乘积（直接或间接），所以他可分解为直接连接部分和间接连接的部分。间接连接部分为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sub-group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，用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表示。即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为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fs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的组合的表达式。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4348" y="3571876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Sub-group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可继续分解，分解形式如下，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即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可再次分解为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的表达式。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3" descr="Figure8.4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0826" y="4861635"/>
            <a:ext cx="1976885" cy="1353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 smtClean="0"/>
              <a:t>Converting Directed to Undirected Graphs (1)</a:t>
            </a:r>
            <a:endParaRPr lang="en-GB" sz="3400" dirty="0"/>
          </a:p>
        </p:txBody>
      </p:sp>
      <p:pic>
        <p:nvPicPr>
          <p:cNvPr id="3" name="Picture 2" descr="Figure8.32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920" y="1523992"/>
            <a:ext cx="6047232" cy="762000"/>
          </a:xfrm>
          <a:prstGeom prst="rect">
            <a:avLst/>
          </a:prstGeom>
        </p:spPr>
      </p:pic>
      <p:pic>
        <p:nvPicPr>
          <p:cNvPr id="5" name="Picture 4" descr="Figure8.32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6846" y="5125709"/>
            <a:ext cx="6047232" cy="762000"/>
          </a:xfrm>
          <a:prstGeom prst="rect">
            <a:avLst/>
          </a:prstGeom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69572" y="2714618"/>
            <a:ext cx="5004854" cy="280418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60476" y="4110044"/>
            <a:ext cx="6223041" cy="533317"/>
          </a:xfrm>
          <a:prstGeom prst="rect">
            <a:avLst/>
          </a:prstGeom>
          <a:noFill/>
          <a:ln/>
          <a:effectLst/>
        </p:spPr>
      </p:pic>
      <p:sp>
        <p:nvSpPr>
          <p:cNvPr id="15" name="Left Brace 14"/>
          <p:cNvSpPr/>
          <p:nvPr/>
        </p:nvSpPr>
        <p:spPr>
          <a:xfrm rot="16200000">
            <a:off x="3538016" y="2331651"/>
            <a:ext cx="142873" cy="1480319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-Right Arrow 15"/>
          <p:cNvSpPr/>
          <p:nvPr/>
        </p:nvSpPr>
        <p:spPr>
          <a:xfrm rot="17090660">
            <a:off x="3021590" y="3666289"/>
            <a:ext cx="928694" cy="142876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-Right Arrow 16"/>
          <p:cNvSpPr/>
          <p:nvPr/>
        </p:nvSpPr>
        <p:spPr>
          <a:xfrm rot="17288802">
            <a:off x="4193821" y="3549892"/>
            <a:ext cx="1133586" cy="175790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-Right Arrow 17"/>
          <p:cNvSpPr/>
          <p:nvPr/>
        </p:nvSpPr>
        <p:spPr>
          <a:xfrm rot="15433142">
            <a:off x="5865803" y="3556110"/>
            <a:ext cx="1133586" cy="175790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(4)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570" y="1214422"/>
            <a:ext cx="2448736" cy="200026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7" y="3688301"/>
            <a:ext cx="4286279" cy="81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42844" y="4645422"/>
            <a:ext cx="5857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任一变量的边缘分布是所有相邻因式传递给变量的消息的乘积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递归形式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不停的征求所有非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节点对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的概率的建议，直至搜集到所有的非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节点的建议。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Message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即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Belief</a:t>
            </a:r>
          </a:p>
        </p:txBody>
      </p:sp>
      <p:pic>
        <p:nvPicPr>
          <p:cNvPr id="8" name="Picture 3" descr="Figure8.4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29322" y="4572008"/>
            <a:ext cx="2504267" cy="171451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5786" y="1428736"/>
            <a:ext cx="37147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338" y="3171515"/>
            <a:ext cx="7776000" cy="3289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(4)</a:t>
            </a:r>
            <a:endParaRPr lang="en-GB" dirty="0"/>
          </a:p>
        </p:txBody>
      </p:sp>
      <p:sp>
        <p:nvSpPr>
          <p:cNvPr id="7" name="矩形 6"/>
          <p:cNvSpPr/>
          <p:nvPr/>
        </p:nvSpPr>
        <p:spPr>
          <a:xfrm>
            <a:off x="4429124" y="2357430"/>
            <a:ext cx="41433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把 </a:t>
            </a:r>
            <a:r>
              <a:rPr lang="el-GR" altLang="zh-CN" i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fs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-&gt;</a:t>
            </a:r>
            <a:r>
              <a:rPr lang="en-US" altLang="zh-CN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表达式内的求和再次分解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428736"/>
            <a:ext cx="37147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338" y="3242953"/>
            <a:ext cx="7776000" cy="328923"/>
          </a:xfrm>
          <a:prstGeom prst="rect">
            <a:avLst/>
          </a:prstGeom>
          <a:noFill/>
        </p:spPr>
      </p:pic>
      <p:pic>
        <p:nvPicPr>
          <p:cNvPr id="14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7158" y="4067310"/>
            <a:ext cx="8155733" cy="1576268"/>
          </a:xfrm>
          <a:prstGeom prst="rect">
            <a:avLst/>
          </a:prstGeom>
          <a:noFill/>
          <a:ln/>
          <a:effectLst/>
        </p:spPr>
      </p:pic>
      <p:sp>
        <p:nvSpPr>
          <p:cNvPr id="12" name="矩形 11"/>
          <p:cNvSpPr/>
          <p:nvPr/>
        </p:nvSpPr>
        <p:spPr>
          <a:xfrm>
            <a:off x="2714612" y="2428868"/>
            <a:ext cx="1071570" cy="357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(5)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1936" y="1428736"/>
            <a:ext cx="3791083" cy="3096768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4315" y="4496382"/>
            <a:ext cx="8155733" cy="157626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(6)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1172" y="1428736"/>
            <a:ext cx="3761232" cy="3072384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15135" y="4786322"/>
            <a:ext cx="7494088" cy="1371984"/>
          </a:xfrm>
          <a:prstGeom prst="rect">
            <a:avLst/>
          </a:prstGeom>
          <a:noFill/>
          <a:ln/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2132" y="3786190"/>
            <a:ext cx="2847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(7)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Initialization</a:t>
            </a:r>
            <a:endParaRPr lang="en-GB" dirty="0"/>
          </a:p>
        </p:txBody>
      </p:sp>
      <p:pic>
        <p:nvPicPr>
          <p:cNvPr id="4" name="Picture 3" descr="Figure8.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390" y="2813067"/>
            <a:ext cx="2005584" cy="1042416"/>
          </a:xfrm>
          <a:prstGeom prst="rect">
            <a:avLst/>
          </a:prstGeom>
        </p:spPr>
      </p:pic>
      <p:pic>
        <p:nvPicPr>
          <p:cNvPr id="6" name="Picture 5" descr="Figure8.49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5526" y="2805976"/>
            <a:ext cx="2029968" cy="1042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Sum-Product Algorithm (8)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To compute local marginals: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Pick an arbitrary node as root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Compute and propagate messages from the leaf nodes to the root, storing received messages at every node.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Compute and propagate messages from the root to the leaf nodes, storing received messages at every node.</a:t>
            </a:r>
          </a:p>
          <a:p>
            <a:pPr lvl="1">
              <a:buFont typeface="Arial" pitchFamily="34" charset="0"/>
              <a:buChar char="•"/>
            </a:pPr>
            <a:r>
              <a:rPr lang="en-GB" dirty="0" smtClean="0"/>
              <a:t>Compute the product of received messages at each node for which the marginal is required, and normalize if necessary.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Sum-Product: Example (1)</a:t>
            </a:r>
            <a:endParaRPr lang="en-GB" dirty="0"/>
          </a:p>
        </p:txBody>
      </p:sp>
      <p:pic>
        <p:nvPicPr>
          <p:cNvPr id="4" name="Content Placeholder 3" descr="Figure8.5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9148" y="1428736"/>
            <a:ext cx="4620768" cy="3023616"/>
          </a:xfr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8239" y="4005840"/>
            <a:ext cx="4014223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Sum-Product: Example (2)</a:t>
            </a:r>
            <a:endParaRPr lang="en-GB" dirty="0"/>
          </a:p>
        </p:txBody>
      </p:sp>
      <p:pic>
        <p:nvPicPr>
          <p:cNvPr id="4" name="Content Placeholder 3" descr="Figure8.5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9148" y="1428736"/>
            <a:ext cx="4620767" cy="3023616"/>
          </a:xfr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42122" y="2707608"/>
            <a:ext cx="4625020" cy="310062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Sum-Product: Example (3)</a:t>
            </a:r>
            <a:endParaRPr lang="en-GB" dirty="0"/>
          </a:p>
        </p:txBody>
      </p:sp>
      <p:pic>
        <p:nvPicPr>
          <p:cNvPr id="4" name="Content Placeholder 3" descr="Figure8.5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9148" y="1428736"/>
            <a:ext cx="4620767" cy="3023615"/>
          </a:xfr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846734" y="2707603"/>
            <a:ext cx="4673801" cy="31006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Sum-Product: Example (4)</a:t>
            </a:r>
            <a:endParaRPr lang="en-GB" dirty="0"/>
          </a:p>
        </p:txBody>
      </p:sp>
      <p:pic>
        <p:nvPicPr>
          <p:cNvPr id="4" name="Content Placeholder 3" descr="Figure8.5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89148" y="1428736"/>
            <a:ext cx="4620768" cy="3023616"/>
          </a:xfr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762549" y="2689358"/>
            <a:ext cx="5106732" cy="345428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 smtClean="0">
                <a:solidFill>
                  <a:prstClr val="black"/>
                </a:solidFill>
              </a:rPr>
              <a:t>Converting Directed to Undirected Graphs (2)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428736"/>
            <a:ext cx="79248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Additional links</a:t>
            </a:r>
            <a:r>
              <a:rPr lang="zh-CN" altLang="en-US" sz="2800" dirty="0" smtClean="0"/>
              <a:t>， </a:t>
            </a:r>
            <a:r>
              <a:rPr lang="en-US" altLang="zh-CN" sz="2800" dirty="0" smtClean="0"/>
              <a:t>moralization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结婚后才能生孩子</a:t>
            </a:r>
            <a:endParaRPr lang="en-GB" sz="2800" dirty="0"/>
          </a:p>
        </p:txBody>
      </p:sp>
      <p:pic>
        <p:nvPicPr>
          <p:cNvPr id="3" name="Picture 2" descr="Figure8.3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418" y="2075316"/>
            <a:ext cx="2944368" cy="2639568"/>
          </a:xfrm>
          <a:prstGeom prst="rect">
            <a:avLst/>
          </a:prstGeom>
        </p:spPr>
      </p:pic>
      <p:pic>
        <p:nvPicPr>
          <p:cNvPr id="4" name="Picture 3" descr="Figure8.33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4942" y="2075316"/>
            <a:ext cx="2944368" cy="2639568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44997" y="5077409"/>
            <a:ext cx="6042750" cy="889805"/>
          </a:xfrm>
          <a:prstGeom prst="rect">
            <a:avLst/>
          </a:prstGeom>
          <a:noFill/>
          <a:ln/>
          <a:effectLst/>
        </p:spPr>
      </p:pic>
      <p:cxnSp>
        <p:nvCxnSpPr>
          <p:cNvPr id="10" name="Straight Arrow Connector 9"/>
          <p:cNvCxnSpPr/>
          <p:nvPr/>
        </p:nvCxnSpPr>
        <p:spPr>
          <a:xfrm>
            <a:off x="4286248" y="3429000"/>
            <a:ext cx="642942" cy="158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Max-Sum Algorithm (1)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Objective: an efficient algorithm for finding 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GB" dirty="0" smtClean="0"/>
              <a:t>the value </a:t>
            </a:r>
            <a:r>
              <a:rPr lang="en-GB" dirty="0" err="1" smtClean="0">
                <a:latin typeface="cmbx12" pitchFamily="34" charset="0"/>
              </a:rPr>
              <a:t>x</a:t>
            </a:r>
            <a:r>
              <a:rPr lang="en-GB" baseline="30000" dirty="0" err="1" smtClean="0">
                <a:latin typeface="cmr12" pitchFamily="34" charset="0"/>
              </a:rPr>
              <a:t>max</a:t>
            </a:r>
            <a:r>
              <a:rPr lang="en-GB" dirty="0" smtClean="0"/>
              <a:t> that maximises </a:t>
            </a:r>
            <a:r>
              <a:rPr lang="en-GB" dirty="0" smtClean="0">
                <a:latin typeface="cmmi10" pitchFamily="34" charset="0"/>
              </a:rPr>
              <a:t>p</a:t>
            </a:r>
            <a:r>
              <a:rPr lang="en-GB" dirty="0" smtClean="0">
                <a:latin typeface="cmr12" pitchFamily="34" charset="0"/>
              </a:rPr>
              <a:t>(</a:t>
            </a:r>
            <a:r>
              <a:rPr lang="en-GB" dirty="0" smtClean="0">
                <a:latin typeface="cmbx12" pitchFamily="34" charset="0"/>
              </a:rPr>
              <a:t>x</a:t>
            </a:r>
            <a:r>
              <a:rPr lang="en-GB" dirty="0" smtClean="0">
                <a:latin typeface="cmr12" pitchFamily="34" charset="0"/>
              </a:rPr>
              <a:t>)</a:t>
            </a:r>
            <a:r>
              <a:rPr lang="en-GB" dirty="0" smtClean="0"/>
              <a:t>;</a:t>
            </a:r>
          </a:p>
          <a:p>
            <a:pPr marL="971550" lvl="1" indent="-571500">
              <a:buFont typeface="+mj-lt"/>
              <a:buAutoNum type="romanLcPeriod"/>
            </a:pPr>
            <a:r>
              <a:rPr lang="en-GB" dirty="0" smtClean="0"/>
              <a:t>the value  of </a:t>
            </a:r>
            <a:r>
              <a:rPr lang="en-GB" dirty="0" smtClean="0">
                <a:latin typeface="cmmi10" pitchFamily="34" charset="0"/>
              </a:rPr>
              <a:t>p</a:t>
            </a:r>
            <a:r>
              <a:rPr lang="en-GB" dirty="0" smtClean="0">
                <a:latin typeface="cmr12" pitchFamily="34" charset="0"/>
              </a:rPr>
              <a:t>(</a:t>
            </a:r>
            <a:r>
              <a:rPr lang="en-GB" dirty="0" err="1" smtClean="0">
                <a:latin typeface="cmbx12" pitchFamily="34" charset="0"/>
              </a:rPr>
              <a:t>x</a:t>
            </a:r>
            <a:r>
              <a:rPr lang="en-GB" baseline="30000" dirty="0" err="1" smtClean="0">
                <a:latin typeface="cmr12" pitchFamily="34" charset="0"/>
              </a:rPr>
              <a:t>max</a:t>
            </a:r>
            <a:r>
              <a:rPr lang="en-GB" dirty="0" smtClean="0">
                <a:latin typeface="cmr12" pitchFamily="34" charset="0"/>
              </a:rPr>
              <a:t>)</a:t>
            </a:r>
            <a:r>
              <a:rPr lang="en-GB" dirty="0" smtClean="0"/>
              <a:t>.</a:t>
            </a:r>
            <a:endParaRPr lang="en-GB" dirty="0"/>
          </a:p>
          <a:p>
            <a:pPr marL="571500" indent="-571500"/>
            <a:endParaRPr lang="en-GB" sz="1000" dirty="0" smtClean="0"/>
          </a:p>
          <a:p>
            <a:pPr marL="571500" indent="-571500"/>
            <a:r>
              <a:rPr lang="en-GB" sz="2800" dirty="0" smtClean="0"/>
              <a:t>In general, maximum marginals </a:t>
            </a:r>
            <a:r>
              <a:rPr lang="en-GB" sz="2800" dirty="0" smtClean="0">
                <a:sym typeface="Symbol"/>
              </a:rPr>
              <a:t> </a:t>
            </a:r>
            <a:r>
              <a:rPr lang="en-GB" sz="2800" dirty="0" smtClean="0"/>
              <a:t>joint maximum.</a:t>
            </a:r>
          </a:p>
        </p:txBody>
      </p:sp>
      <p:pic>
        <p:nvPicPr>
          <p:cNvPr id="18" name="Picture 1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8205" y="4071942"/>
            <a:ext cx="2767589" cy="966218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4094" y="5452508"/>
            <a:ext cx="4495810" cy="405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Max-Sum Algorithm (2)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Maximizing over a chain (max-product)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48027" y="3534469"/>
            <a:ext cx="7440321" cy="1751919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Figure8.32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9800" y="2309810"/>
            <a:ext cx="6047232" cy="762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14612" y="5572140"/>
            <a:ext cx="297407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Max-Sum Algorithm (3)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Generalizes to tree-structured factor graph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maximizing as close to the leaf nodes as possible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349998" y="2390769"/>
            <a:ext cx="4444001" cy="60960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Max-Sum Algorithm (4)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472" y="1214422"/>
            <a:ext cx="79248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Max-Product </a:t>
            </a:r>
            <a:r>
              <a:rPr lang="en-GB" dirty="0" smtClean="0">
                <a:sym typeface="Symbol"/>
              </a:rPr>
              <a:t> </a:t>
            </a:r>
            <a:r>
              <a:rPr lang="en-GB" dirty="0" smtClean="0"/>
              <a:t>Max-Sum</a:t>
            </a:r>
          </a:p>
          <a:p>
            <a:pPr lvl="1"/>
            <a:r>
              <a:rPr lang="en-GB" dirty="0" smtClean="0"/>
              <a:t>For numerical reasons, use</a:t>
            </a:r>
            <a:endParaRPr lang="en-GB" sz="2400" dirty="0" smtClean="0"/>
          </a:p>
          <a:p>
            <a:pPr lvl="1"/>
            <a:endParaRPr lang="en-GB" sz="2400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Again, use distributive law</a:t>
            </a:r>
          </a:p>
          <a:p>
            <a:pPr lvl="1"/>
            <a:endParaRPr lang="en-GB" dirty="0" smtClean="0"/>
          </a:p>
          <a:p>
            <a:pPr lvl="1"/>
            <a:endParaRPr lang="en-GB" sz="2400" dirty="0" smtClean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71512" y="2428868"/>
            <a:ext cx="3200972" cy="481669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05091" y="3844485"/>
            <a:ext cx="3733816" cy="28041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The Max-Sum Algorithm (4) </a:t>
            </a:r>
            <a:r>
              <a:rPr lang="en-US" altLang="zh-CN" dirty="0" smtClean="0"/>
              <a:t>cont’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zh-CN" altLang="en-US" sz="2400" dirty="0" smtClean="0"/>
              <a:t>与</a:t>
            </a:r>
            <a:r>
              <a:rPr lang="en-US" altLang="zh-CN" sz="2400" dirty="0" smtClean="0"/>
              <a:t>sum-product</a:t>
            </a:r>
            <a:r>
              <a:rPr lang="zh-CN" altLang="en-US" sz="2400" dirty="0" smtClean="0"/>
              <a:t>类似，</a:t>
            </a:r>
            <a:r>
              <a:rPr lang="en-US" altLang="zh-CN" sz="2400" dirty="0" smtClean="0"/>
              <a:t>max</a:t>
            </a:r>
            <a:r>
              <a:rPr lang="zh-CN" altLang="en-US" sz="2400" dirty="0" smtClean="0"/>
              <a:t>操作和求和一样可分解</a:t>
            </a:r>
            <a:r>
              <a:rPr lang="en-GB" altLang="zh-CN" sz="2400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4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14414" y="3786190"/>
            <a:ext cx="6809057" cy="1246572"/>
          </a:xfrm>
          <a:prstGeom prst="rect">
            <a:avLst/>
          </a:prstGeom>
          <a:noFill/>
          <a:ln/>
          <a:effectLst/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71538" y="2182132"/>
            <a:ext cx="7584229" cy="146581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Max-Sum Algorithm (5)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142984"/>
            <a:ext cx="7924800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 smtClean="0"/>
              <a:t>Initialization (leaf nodes)</a:t>
            </a:r>
          </a:p>
          <a:p>
            <a:pPr>
              <a:spcAft>
                <a:spcPts val="600"/>
              </a:spcAft>
            </a:pPr>
            <a:r>
              <a:rPr lang="en-GB" sz="2400" dirty="0" smtClean="0"/>
              <a:t>Recursion</a:t>
            </a:r>
          </a:p>
          <a:p>
            <a:pPr>
              <a:spcAft>
                <a:spcPts val="600"/>
              </a:spcAft>
            </a:pPr>
            <a:endParaRPr lang="en-GB" sz="2400" dirty="0" smtClean="0"/>
          </a:p>
          <a:p>
            <a:pPr>
              <a:spcAft>
                <a:spcPts val="600"/>
              </a:spcAft>
            </a:pPr>
            <a:endParaRPr lang="en-GB" sz="2400" dirty="0" smtClean="0"/>
          </a:p>
          <a:p>
            <a:pPr lvl="1"/>
            <a:endParaRPr lang="en-GB" sz="1800" dirty="0" smtClean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62280" y="1591437"/>
            <a:ext cx="6637892" cy="2409067"/>
          </a:xfrm>
          <a:prstGeom prst="rect">
            <a:avLst/>
          </a:prstGeom>
          <a:noFill/>
          <a:ln/>
          <a:effectLst/>
        </p:spPr>
      </p:pic>
      <p:grpSp>
        <p:nvGrpSpPr>
          <p:cNvPr id="3" name="Group 13"/>
          <p:cNvGrpSpPr/>
          <p:nvPr/>
        </p:nvGrpSpPr>
        <p:grpSpPr>
          <a:xfrm>
            <a:off x="3857620" y="1285860"/>
            <a:ext cx="4429156" cy="280416"/>
            <a:chOff x="3071802" y="5148848"/>
            <a:chExt cx="4429156" cy="280416"/>
          </a:xfrm>
        </p:grpSpPr>
        <p:pic>
          <p:nvPicPr>
            <p:cNvPr id="11" name="Picture 1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71802" y="5148848"/>
              <a:ext cx="1423417" cy="280416"/>
            </a:xfrm>
            <a:prstGeom prst="rect">
              <a:avLst/>
            </a:prstGeom>
            <a:noFill/>
          </p:spPr>
        </p:pic>
        <p:pic>
          <p:nvPicPr>
            <p:cNvPr id="13" name="Picture 12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95370" y="5148848"/>
              <a:ext cx="2005588" cy="280416"/>
            </a:xfrm>
            <a:prstGeom prst="rect">
              <a:avLst/>
            </a:prstGeom>
            <a:noFill/>
          </p:spPr>
        </p:pic>
      </p:grpSp>
      <p:sp>
        <p:nvSpPr>
          <p:cNvPr id="8" name="Content Placeholder 4"/>
          <p:cNvSpPr txBox="1">
            <a:spLocks/>
          </p:cNvSpPr>
          <p:nvPr/>
        </p:nvSpPr>
        <p:spPr>
          <a:xfrm>
            <a:off x="285720" y="3857628"/>
            <a:ext cx="8286808" cy="2428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kumimoji="0" lang="el-GR" altLang="zh-CN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Φ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0" lang="en-US" altLang="zh-CN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)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是</a:t>
            </a:r>
            <a:r>
              <a:rPr kumimoji="0" lang="en-US" altLang="zh-CN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的表达式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，</a:t>
            </a: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即当消息最大时的</a:t>
            </a:r>
            <a:r>
              <a:rPr kumimoji="0" lang="en-US" altLang="zh-CN" sz="16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x</a:t>
            </a:r>
            <a:r>
              <a:rPr kumimoji="0" lang="en-US" altLang="zh-CN" sz="1600" b="0" i="0" u="none" strike="noStrike" kern="1200" cap="none" spc="0" normalizeH="0" baseline="-25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baseline="-25000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都是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的函数，因为不对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求最大值。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例如：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+2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对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求极值，求导为零得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xy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+2=0 ; 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= -1/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可能有不同的</a:t>
            </a:r>
            <a:r>
              <a:rPr kumimoji="0" lang="en-US" altLang="zh-CN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configuration</a:t>
            </a: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使联合概率最大。因此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必须记录的，以确定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。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例如：</a:t>
            </a:r>
            <a:r>
              <a:rPr lang="el-GR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都可使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altLang="zh-CN" sz="1600" i="1" baseline="-25000" dirty="0" smtClean="0">
                <a:latin typeface="Times New Roman" pitchFamily="18" charset="0"/>
                <a:cs typeface="Times New Roman" pitchFamily="18" charset="0"/>
              </a:rPr>
              <a:t>f-&gt;x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达到最大，之后对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最大化，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对应的令联合概率最大的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值为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l-GR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对应的令联合概率最大的</a:t>
            </a:r>
            <a:r>
              <a:rPr lang="en-US" altLang="zh-CN" sz="1600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600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值为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，并且两个联合概率最大值相等。则两个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为（</a:t>
            </a:r>
            <a:r>
              <a:rPr lang="el-GR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），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）和（</a:t>
            </a:r>
            <a:r>
              <a:rPr lang="el-GR" altLang="zh-CN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zh-CN" sz="1600" i="1" dirty="0" smtClean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1600" baseline="-25000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），</a:t>
            </a:r>
            <a:r>
              <a:rPr lang="en-US" altLang="zh-CN" sz="1600" i="1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dirty="0" smtClean="0">
                <a:latin typeface="Times New Roman" pitchFamily="18" charset="0"/>
                <a:cs typeface="Times New Roman" pitchFamily="18" charset="0"/>
              </a:rPr>
              <a:t>）</a:t>
            </a:r>
            <a:r>
              <a:rPr kumimoji="0" lang="zh-CN" alt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。</a:t>
            </a:r>
            <a:endParaRPr kumimoji="0" lang="en-GB" sz="16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62280" y="1568414"/>
            <a:ext cx="6696000" cy="864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786446" y="5800756"/>
            <a:ext cx="3143240" cy="43117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Max-Sum Algorithm (6)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Termination (root node)</a:t>
            </a:r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 marL="1588" indent="-1588">
              <a:spcAft>
                <a:spcPts val="600"/>
              </a:spcAft>
            </a:pPr>
            <a:r>
              <a:rPr lang="en-GB" dirty="0" smtClean="0"/>
              <a:t>Back-track, for all nodes </a:t>
            </a:r>
            <a:r>
              <a:rPr lang="en-GB" dirty="0" err="1" smtClean="0">
                <a:latin typeface="cmmi12" pitchFamily="34" charset="0"/>
              </a:rPr>
              <a:t>i</a:t>
            </a:r>
            <a:r>
              <a:rPr lang="en-GB" dirty="0" smtClean="0"/>
              <a:t> with </a:t>
            </a:r>
            <a:r>
              <a:rPr lang="en-GB" dirty="0" err="1" smtClean="0">
                <a:latin typeface="cmmi12" pitchFamily="34" charset="0"/>
              </a:rPr>
              <a:t>l</a:t>
            </a:r>
            <a:r>
              <a:rPr lang="en-GB" dirty="0" smtClean="0"/>
              <a:t> factor nodes to the root (</a:t>
            </a:r>
            <a:r>
              <a:rPr lang="en-GB" dirty="0" err="1" smtClean="0">
                <a:latin typeface="cmmi12" pitchFamily="34" charset="0"/>
              </a:rPr>
              <a:t>l</a:t>
            </a:r>
            <a:r>
              <a:rPr lang="en-GB" dirty="0" smtClean="0">
                <a:latin typeface="cmr12" pitchFamily="34" charset="0"/>
              </a:rPr>
              <a:t>=0</a:t>
            </a:r>
            <a:r>
              <a:rPr lang="en-GB" dirty="0" smtClean="0"/>
              <a:t>)  </a:t>
            </a:r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>
              <a:spcAft>
                <a:spcPts val="600"/>
              </a:spcAft>
            </a:pPr>
            <a:endParaRPr lang="en-GB" dirty="0" smtClean="0"/>
          </a:p>
          <a:p>
            <a:pPr lvl="1"/>
            <a:endParaRPr lang="en-GB" sz="2400" dirty="0" smtClean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488061" y="2214554"/>
            <a:ext cx="4167875" cy="1957408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657596" y="5553091"/>
            <a:ext cx="1828808" cy="30480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Max-Sum Algorithm (7)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Example: Markov chain</a:t>
            </a:r>
            <a:r>
              <a:rPr lang="zh-CN" altLang="en-US" dirty="0" smtClean="0"/>
              <a:t>，逐个倒推</a:t>
            </a:r>
            <a:endParaRPr lang="en-GB" dirty="0" smtClean="0"/>
          </a:p>
          <a:p>
            <a:pPr lvl="1"/>
            <a:endParaRPr lang="en-GB" sz="3200" dirty="0" smtClean="0">
              <a:latin typeface="cmmi12" pitchFamily="34" charset="0"/>
            </a:endParaRPr>
          </a:p>
        </p:txBody>
      </p:sp>
      <p:pic>
        <p:nvPicPr>
          <p:cNvPr id="9" name="Picture 8" descr="Figure8.53.jpg"/>
          <p:cNvPicPr>
            <a:picLocks noChangeAspect="1"/>
          </p:cNvPicPr>
          <p:nvPr/>
        </p:nvPicPr>
        <p:blipFill>
          <a:blip r:embed="rId3" cstate="print"/>
          <a:srcRect t="6986"/>
          <a:stretch>
            <a:fillRect/>
          </a:stretch>
        </p:blipFill>
        <p:spPr>
          <a:xfrm>
            <a:off x="1534660" y="2332172"/>
            <a:ext cx="6071616" cy="380466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1428736"/>
            <a:ext cx="207574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Chain</a:t>
            </a:r>
            <a:r>
              <a:rPr lang="zh-CN" altLang="en-US" dirty="0" smtClean="0"/>
              <a:t>，消息都是一对一传递</a:t>
            </a:r>
            <a:endParaRPr lang="en-US" altLang="zh-CN" dirty="0" smtClean="0"/>
          </a:p>
          <a:p>
            <a:r>
              <a:rPr lang="en-US" altLang="zh-CN" dirty="0" smtClean="0"/>
              <a:t>Tree</a:t>
            </a:r>
            <a:r>
              <a:rPr lang="zh-CN" altLang="en-US" dirty="0" smtClean="0"/>
              <a:t>，消息是多对一传递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max-product/sum</a:t>
            </a:r>
            <a:r>
              <a:rPr lang="zh-CN" altLang="en-US" dirty="0" smtClean="0"/>
              <a:t>算法中，</a:t>
            </a:r>
            <a:endParaRPr lang="en-US" altLang="zh-CN" dirty="0" smtClean="0"/>
          </a:p>
          <a:p>
            <a:r>
              <a:rPr lang="en-US" altLang="zh-CN" dirty="0" smtClean="0"/>
              <a:t>Chain</a:t>
            </a:r>
            <a:r>
              <a:rPr lang="zh-CN" altLang="en-US" dirty="0" smtClean="0"/>
              <a:t>，叶子的值由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一对一计算。</a:t>
            </a:r>
            <a:endParaRPr lang="en-US" altLang="zh-CN" dirty="0" smtClean="0"/>
          </a:p>
          <a:p>
            <a:r>
              <a:rPr lang="en-US" altLang="zh-CN" dirty="0" smtClean="0"/>
              <a:t>Tree</a:t>
            </a:r>
            <a:r>
              <a:rPr lang="zh-CN" altLang="en-US" dirty="0" smtClean="0"/>
              <a:t>，多个叶子的值由一个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计算而得到。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What if the graph is not a tree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Several alternative methods: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Gibbs sampling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Expectation Maximization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Variational methods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Elimination Algorithm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Junction-Tree algorithm</a:t>
            </a:r>
          </a:p>
          <a:p>
            <a:pPr lvl="1"/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Times New Roman" pitchFamily="18" charset="0"/>
              </a:rPr>
              <a:t>Loopy Belief Propagation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Directed vs. Undirected Graphs (1)</a:t>
            </a:r>
            <a:endParaRPr lang="en-GB" dirty="0"/>
          </a:p>
        </p:txBody>
      </p:sp>
      <p:pic>
        <p:nvPicPr>
          <p:cNvPr id="3" name="Picture 2" descr="Figure8.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198" y="1571612"/>
            <a:ext cx="2618775" cy="21114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5720" y="1571612"/>
            <a:ext cx="57150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 smtClean="0"/>
              <a:t>If every conditional independence property of the distribution is reflected in the graph, and vice versa, 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 smtClean="0"/>
              <a:t>every conditional independence statement implied by the graph is satisfied by the specific distribution,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The graph is said to be a </a:t>
            </a:r>
            <a:r>
              <a:rPr lang="en-US" altLang="zh-CN" i="1" dirty="0" smtClean="0"/>
              <a:t>perfect map </a:t>
            </a:r>
            <a:r>
              <a:rPr lang="en-US" altLang="zh-CN" dirty="0" smtClean="0"/>
              <a:t>for that distribution.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绿色：能够用有向图构建</a:t>
            </a:r>
            <a:r>
              <a:rPr lang="en-US" altLang="zh-CN" dirty="0" smtClean="0"/>
              <a:t>perfect map</a:t>
            </a:r>
            <a:r>
              <a:rPr lang="zh-CN" altLang="en-US" dirty="0" smtClean="0"/>
              <a:t>的分布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蓝色：能够用无向图构建</a:t>
            </a:r>
            <a:r>
              <a:rPr lang="en-US" altLang="zh-CN" dirty="0" smtClean="0"/>
              <a:t>perfect map</a:t>
            </a:r>
            <a:r>
              <a:rPr lang="zh-CN" altLang="en-US" dirty="0" smtClean="0"/>
              <a:t>的分布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红色：所有分布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Junction Tree 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i="1" dirty="0" smtClean="0"/>
              <a:t>Exact</a:t>
            </a:r>
            <a:r>
              <a:rPr lang="en-GB" dirty="0" smtClean="0"/>
              <a:t> inference on general graphs.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Works by turning the initial graph into a </a:t>
            </a:r>
            <a:r>
              <a:rPr lang="en-GB" i="1" dirty="0" smtClean="0"/>
              <a:t>junction tree</a:t>
            </a:r>
            <a:r>
              <a:rPr lang="en-GB" dirty="0" smtClean="0"/>
              <a:t> and then running a sum-product-like algorithm.</a:t>
            </a:r>
          </a:p>
          <a:p>
            <a:pPr>
              <a:buFont typeface="Arial" pitchFamily="34" charset="0"/>
              <a:buChar char="•"/>
            </a:pPr>
            <a:r>
              <a:rPr lang="en-GB" i="1" dirty="0" smtClean="0"/>
              <a:t>Intractable</a:t>
            </a:r>
            <a:r>
              <a:rPr lang="en-GB" dirty="0" smtClean="0"/>
              <a:t> on graphs with large cliques.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Loopy Belief Propagation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Graphs </a:t>
            </a:r>
            <a:r>
              <a:rPr lang="en-US" altLang="zh-CN" smtClean="0"/>
              <a:t>with loops</a:t>
            </a:r>
            <a:endParaRPr lang="en-GB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Sum-Product on general graphs.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Initial unit messages passed across all links, after which messages are passed around until convergence (not guaranteed!).</a:t>
            </a:r>
          </a:p>
          <a:p>
            <a:pPr>
              <a:buFont typeface="Arial" pitchFamily="34" charset="0"/>
              <a:buChar char="•"/>
            </a:pPr>
            <a:r>
              <a:rPr lang="en-GB" i="1" dirty="0" smtClean="0"/>
              <a:t>Approximate</a:t>
            </a:r>
            <a:r>
              <a:rPr lang="en-GB" dirty="0" smtClean="0"/>
              <a:t> but </a:t>
            </a:r>
            <a:r>
              <a:rPr lang="en-GB" i="1" dirty="0" smtClean="0"/>
              <a:t>tractable</a:t>
            </a:r>
            <a:r>
              <a:rPr lang="en-GB" dirty="0" smtClean="0"/>
              <a:t> for large graphs.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Sometime works well, sometimes not at all.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Directed vs. Undirected Graphs (2)</a:t>
            </a:r>
            <a:endParaRPr lang="en-GB" dirty="0"/>
          </a:p>
        </p:txBody>
      </p:sp>
      <p:pic>
        <p:nvPicPr>
          <p:cNvPr id="3" name="Picture 2" descr="Figure8.3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148" y="1714488"/>
            <a:ext cx="3224784" cy="2029968"/>
          </a:xfrm>
          <a:prstGeom prst="rect">
            <a:avLst/>
          </a:prstGeom>
        </p:spPr>
      </p:pic>
      <p:pic>
        <p:nvPicPr>
          <p:cNvPr id="4" name="Picture 3" descr="Figure8.3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43455" y="1480296"/>
            <a:ext cx="2310384" cy="2462784"/>
          </a:xfrm>
          <a:prstGeom prst="rect">
            <a:avLst/>
          </a:prstGeom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304" y="4291187"/>
            <a:ext cx="1194817" cy="280416"/>
          </a:xfrm>
          <a:prstGeom prst="rect">
            <a:avLst/>
          </a:prstGeom>
          <a:noFill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65209" y="4791032"/>
            <a:ext cx="1244645" cy="280655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39898" y="4291353"/>
            <a:ext cx="1143975" cy="280655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23808" y="4796349"/>
            <a:ext cx="1755134" cy="280821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09377" y="5291318"/>
            <a:ext cx="1756170" cy="280987"/>
          </a:xfrm>
          <a:prstGeom prst="rect">
            <a:avLst/>
          </a:prstGeom>
          <a:noFill/>
          <a:ln/>
          <a:effectLst/>
        </p:spPr>
      </p:pic>
      <p:sp>
        <p:nvSpPr>
          <p:cNvPr id="13" name="矩形 12"/>
          <p:cNvSpPr/>
          <p:nvPr/>
        </p:nvSpPr>
        <p:spPr>
          <a:xfrm>
            <a:off x="571472" y="5429264"/>
            <a:ext cx="3643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/>
              <a:t>上述条件独立关系不存在无向图描述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4857752" y="5643578"/>
            <a:ext cx="3643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/>
              <a:t>上述条件独立关系不存在有向图描述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Inference in Graphical Models</a:t>
            </a:r>
            <a:endParaRPr lang="en-GB" dirty="0"/>
          </a:p>
        </p:txBody>
      </p:sp>
      <p:pic>
        <p:nvPicPr>
          <p:cNvPr id="4" name="Picture 3" descr="Figure8.37.jpg"/>
          <p:cNvPicPr>
            <a:picLocks noChangeAspect="1"/>
          </p:cNvPicPr>
          <p:nvPr/>
        </p:nvPicPr>
        <p:blipFill>
          <a:blip r:embed="rId4" cstate="print"/>
          <a:srcRect b="16515"/>
          <a:stretch>
            <a:fillRect/>
          </a:stretch>
        </p:blipFill>
        <p:spPr>
          <a:xfrm>
            <a:off x="2571736" y="1857364"/>
            <a:ext cx="3785616" cy="1928826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967" y="4657164"/>
            <a:ext cx="2490222" cy="55778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5271" y="4520448"/>
            <a:ext cx="2234188" cy="6339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Inference on a Chain</a:t>
            </a:r>
            <a:endParaRPr lang="en-GB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3" y="3181350"/>
            <a:ext cx="6096012" cy="5334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6704" y="4129666"/>
            <a:ext cx="3910591" cy="585218"/>
          </a:xfrm>
          <a:prstGeom prst="rect">
            <a:avLst/>
          </a:prstGeom>
          <a:noFill/>
        </p:spPr>
      </p:pic>
      <p:pic>
        <p:nvPicPr>
          <p:cNvPr id="10" name="Picture 9" descr="Figure8.32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9800" y="2000240"/>
            <a:ext cx="6047232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858"/>
            <a:ext cx="8229600" cy="1143000"/>
          </a:xfrm>
        </p:spPr>
        <p:txBody>
          <a:bodyPr/>
          <a:lstStyle/>
          <a:p>
            <a:r>
              <a:rPr lang="en-GB" dirty="0" smtClean="0"/>
              <a:t>Inference on a Chain</a:t>
            </a:r>
            <a:endParaRPr lang="en-GB" dirty="0"/>
          </a:p>
        </p:txBody>
      </p:sp>
      <p:pic>
        <p:nvPicPr>
          <p:cNvPr id="4" name="Picture 3" descr="Figure8.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480" y="1519804"/>
            <a:ext cx="6882384" cy="1194816"/>
          </a:xfrm>
          <a:prstGeom prst="rect">
            <a:avLst/>
          </a:prstGeom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52330" y="3071809"/>
            <a:ext cx="7619059" cy="2947052"/>
          </a:xfrm>
          <a:prstGeom prst="rect">
            <a:avLst/>
          </a:prstGeom>
          <a:noFill/>
          <a:ln/>
          <a:effectLst/>
        </p:spPr>
      </p:pic>
      <p:sp>
        <p:nvSpPr>
          <p:cNvPr id="11" name="Rectangle 10"/>
          <p:cNvSpPr/>
          <p:nvPr/>
        </p:nvSpPr>
        <p:spPr>
          <a:xfrm>
            <a:off x="2020110" y="1438675"/>
            <a:ext cx="1071570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010699" y="1418797"/>
            <a:ext cx="1071570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Inference on a Chain</a:t>
            </a:r>
            <a:endParaRPr lang="en-GB" dirty="0"/>
          </a:p>
        </p:txBody>
      </p:sp>
      <p:pic>
        <p:nvPicPr>
          <p:cNvPr id="4" name="Picture 3" descr="Figure8.3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480" y="1519804"/>
            <a:ext cx="6882384" cy="1194816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1731" y="2857496"/>
            <a:ext cx="5004825" cy="1624588"/>
          </a:xfrm>
          <a:prstGeom prst="rect">
            <a:avLst/>
          </a:prstGeom>
          <a:noFill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61217" y="4563062"/>
            <a:ext cx="5005851" cy="165235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ARKUSSV@9CFEVIMFUVWXY5M7" val="2826"/>
  <p:tag name="DEFAULTDISPLAYSOURCE" val="\documentclass{book}&#10;\pagestyle{empty}&#10;\input{C:/Users/markussv/depots/CMBBOOK/latex/prml-utils}&#10;\begin{document}&#10;\[&#10;&#10;\]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p(y) = \sum_{x^\prime} p(y|x^\prime)p(x^\prime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8"/>
  <p:tag name="PICTUREFILESIZE" val="39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|y) = \frac{p(y|x)p(x)}{p(y)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8"/>
  <p:tag name="PICTUREFILESIZE" val="45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frac{1}{Z} \psi_{1,2}(x_1,x_2)&#10;  \psi_{2,3}(x_2,x_3) \cdots \psi_{N-1,N}(x_{N-1},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0"/>
  <p:tag name="PICTUREFILESIZE" val="685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_n) = \sum_{x_1} \cdots \sum_{x_{n-1}} \sum_{x_{n+1}}&#10;  \cdots \sum_{x_N} p(\bfx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4"/>
  <p:tag name="PICTUREFILESIZE" val="51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begin{eqnarray*}&#10;    p(x_n)  &amp; = &amp;  \frac{1}{Z} &#10; \color{red} \underbrace{&#10;    \color{black}  \left[ \sum_{x_{n-1}}&#10;    \psi_{n-1,n}(x_{n-1},x_n) \cdots&#10;    \left[ \sum_{x_1} \psi_{1,2}(x_1,x_2)&#10;    \right] \cdots \right] }_{\mbox{&#10;    \color{black} $\mesg_\alpha(x_n)$} } \\&#10;    &amp; &amp; \color{red} \underbrace{ \color{black} \left[ \sum_{x_{n+1}}&#10;    \psi_{n,{n+1}}(x_n,x_{n+1}) \cdots&#10;    \left[ \sum_{x_N} \psi_{N-1,N}(x_{N-1},x_N)&#10;    \right] \cdots \right] }_{\mbox{ \color{black} $\mesg_\beta(x_n)$} }&#10;    \color{black}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00"/>
  <p:tag name="PICTUREFILESIZE" val="2385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\alpha(x_n) &amp;=&amp; \sum_{x_{n-1}} \psi_{n-1,n}(x_{n-1},x_n) \left[&#10;  \sum_{x_{n-2}} \cdots \right] \\&#10;  &amp;=&amp; \sum_{x_{n-1}} \psi_{n-1,n}(x_{n-1},x_n) \mesg_\alpha(x_{n-1}).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7"/>
  <p:tag name="PICTUREFILESIZE" val="1093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\beta(x_n) &amp;=&amp; \sum_{x_{n+1}} \psi_{n,n+1}(x_{n},x_{n+1}) \left[&#10;  \sum_{x_{n+2}} \cdots \right] \\&#10;  &amp;=&amp; \sum_{x_{n+1}} \psi_{n,n+1}(x_{n},x_{n+1}) \mesg_\beta(x_{n+1}).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7"/>
  <p:tag name="PICTUREFILESIZE" val="1143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esg_\alpha(x_2) = \sum_{x_1} \psi_{1,2}(x_1,x_2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9"/>
  <p:tag name="PICTUREFILESIZE" val="417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u_{\beta}(x_{N-1}) = \sum_{x_N} \psi_{N-1,N}(x_{N-1},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4"/>
  <p:tag name="PICTUREFILESIZE" val="48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Z = \sum_{x_{n}} \mesg_\alpha(x_n) \mesg_\beta(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7"/>
  <p:tag name="PICTUREFILESIZE" val="38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p(x_1) p(x_2|x_1) \thickspace p(x_3|x_2) \cdots p(x_N|x_{N-1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7"/>
  <p:tag name="PICTUREFILESIZE" val="507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esg_\alpha(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1"/>
  <p:tag name="PICTUREFILESIZE" val="18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esg_\beta(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0"/>
  <p:tag name="PICTUREFILESIZE" val="18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_n) =  \frac{1}{Z} \mesg_\alpha(x_n) \mesg_\beta(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8"/>
  <p:tag name="PICTUREFILESIZE" val="39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f_a(x_1, x_2) f_b(x_1, x_2) f_c(x_2, x_3) f_d(x_3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4"/>
  <p:tag name="PICTUREFILESIZE" val="497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prod_s f_s(\bfx_s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4"/>
  <p:tag name="PICTUREFILESIZE" val="32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\bfx) &amp; \negthickspace \negthickspace = &amp; \negthickspace \negthickspace &#10;p(x_1)p(x_2) \\&#10;&amp; &amp; \negthickspace \negthickspace p(x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6"/>
  <p:tag name="PICTUREFILESIZE" val="45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f(x_{1}, x_{2},x_{3}) =} \\&#10;&amp; &amp; \negthickspace \negthickspace \negthickspace&#10;p(x_1)p(x_2)p(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1"/>
  <p:tag name="PICTUREFILESIZE" val="48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f_{a}(x_{1}) &amp; \negthickspace = &amp; \negthickspace p(x_{1}) \\&#10;f_{b}(x_{2}) &amp; \negthickspace = &amp; \negthickspace p(x_{2}) \phantom{\biggr)} \\&#10;f_{c}(x_{1}, x_{2},x_{3}) &amp; \negthickspace =&amp; \negthickspace p(x_{3}|x_{1},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8"/>
  <p:tag name="PICTUREFILESIZE" val="77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f_a(x_1, x_2, x_3) f_b(x_2, x_3)} \\ &#10;&amp; = &amp; \psi(x_1, x_2,x_3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8"/>
  <p:tag name="PICTUREFILESIZE" val="476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f(x_1, x_2, x_3)} \\&#10;&amp; = &amp;  \psi(x_1, x_2, x_3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1"/>
  <p:tag name="PICTUREFILESIZE" val="39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[&#10;p(\bfx) = \color{red} \frac{1}{Z} \color{black} \thickspace \psi_{1,2} (x_1, x_2)&#10;  \thickspace  \psi_{2,3} (x_2, x_3) \cdots \psi_{N-1,N} (x_{N-1}, 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5"/>
  <p:tag name="PICTUREFILESIZE" val="686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psi(x_1, x_2, x_3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53"/>
  <p:tag name="PICTUREFILESIZE" val="224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ab + ac = a ( b + c 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8"/>
  <p:tag name="PICTUREFILESIZE" val="24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x) &amp; = &amp; \sum_{\bfx \setminus x} p(\bfx) \\&#10;p(\bfx) &amp; = &amp; \prod_{s \in \neighb(x)} F_s(x, X_s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8"/>
  <p:tag name="PICTUREFILESIZE" val="73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x) &amp; = &amp; \sum_{\bfx \setminus x} p(\bfx) \\&#10;p(\bfx) &amp; = &amp; \prod_{s \in \neighb(x)} F_s(x, X_s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8"/>
  <p:tag name="PICTUREFILESIZE" val="73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F_s(x, X_s) = f_s(x, x_1, \ldots, x_M) G_1 \left( x_1, X_{s1} \right)&#10;  \ldots  G_M \left( x_M, X_{sM}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61"/>
  <p:tag name="PICTUREFILESIZE" val="637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F_s(x, X_s) = f_s(x, x_1, \ldots, x_M) G_1 \left( x_1, X_{s1} \right)&#10;  \ldots  G_M \left( x_M, X_{sM}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61"/>
  <p:tag name="PICTUREFILESIZE" val="637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F_s(x, X_s) = f_s(x, x_1, \ldots, x_M) G_1 \left( x_1, X_{s1} \right)&#10;  \ldots  G_M \left( x_M, X_{sM}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61"/>
  <p:tag name="PICTUREFILESIZE" val="637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mesg_{f_s \rightarrow x}(x) &amp;=&amp; \sum_{x_1} \ldots \sum_{x_M}&#10;  f_s(x, x_1, \ldots, x_M) \prod_{m \in \neighb(f_s) \setminus x}&#10;  \left[ \sum_{X_{sm}}&#10;  G_m ( x_m, X_{sm} ) \right] \\&#10;  &amp;=&amp; \sum_{x_1} \ldots \sum_{x_M}&#10;  f_s(x, x_1, \ldots, x_M) \prod_{m \in \neighb(f_s) \setminus x}&#10;  \mesg_{x_m \rightarrow f_s}(x_m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21"/>
  <p:tag name="PICTUREFILESIZE" val="1829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mesg_{f_s \rightarrow x}(x) &amp;=&amp; \sum_{x_1} \ldots \sum_{x_M}&#10;  f_s(x, x_1, \ldots, x_M) \prod_{m \in \neighb(f_s) \setminus x}&#10;  \left[ \sum_{X_{sm}}&#10;  G_m ( x_m, X_{sm} ) \right] \\&#10;  &amp;=&amp; \sum_{x_1} \ldots \sum_{x_M}&#10;  f_s(x, x_1, \ldots, x_M) \prod_{m \in \neighb(f_s) \setminus x}&#10;  \mesg_{x_m \rightarrow f_s}(x_m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21"/>
  <p:tag name="PICTUREFILESIZE" val="1829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mesg_{x_m \rightarrow f_s}(x_m) \equiv \sum_{X_{sm}} G_m(x_m,&#10;    X_{sm}) &amp; = &amp; \sum_{X_{sm}} \thickspace \prod_{l \in \neighb(x_m) \setminus f_s}&#10;    F_l (x_m, X_{ml}) \\&#10;&amp; = &amp; \prod_{l \in \neighb(x_m) \setminus f_s}&#10;    \mesg_{f_l \rightarrow x_m}(x_m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95"/>
  <p:tag name="PICTUREFILESIZE" val="133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p(\bfx) &amp; = &amp; p(x_1) p(x_2) p(x_3) p(x_4|x_1, x_2, x_3) \\&#10;&amp; = &amp; \frac{1}{Z}  \psi_{A}(x_1, x_2, x_3) \psi_{B}(x_2, x_3, x_4)&#10;\psi_{C}(x_1, x_2, x_4)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8"/>
  <p:tag name="PICTUREFILESIZE" val="955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widetilde{p}(\bfx) = f_a(x_1, x_2) f_b(x_2, x_3) f_c(x_2, x_4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8"/>
  <p:tag name="PICTUREFILESIZE" val="449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{x_1 \rightarrow f_a}(x_1) &amp;=&amp; 1 \\ &#10;  \mesg_{f_a \rightarrow x_2}(x_2) &amp;=&amp; \sum_{x_1} f_a(x_1, x_2)  \\&#10;  \mesg_{x_4 \rightarrow f_c}(x_4) &amp;=&amp; 1 \\&#10;  \mesg_{f_c \rightarrow x_2}(x_2) &amp;=&amp; \sum_{x_4} f_c(x_2, x_4)  \\&#10;  \mesg_{x_2 \rightarrow f_b}(x_2) &amp;=&amp; \mesg_{f_a \rightarrow&#10;  x_2}(x_2) \mesg_{f_c \rightarrow x_2}(x_2) \\&#10;  \mesg_{f_b \rightarrow x_3}(x_3) &amp;=&amp; \sum_{x_2} f_b(x_2, x_3)&#10;  \mesg_{x_2 \rightarrow f_b}(x_{2}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2"/>
  <p:tag name="PICTUREFILESIZE" val="2058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{x_3 \rightarrow f_b}(x_3) &amp;=&amp; 1 \\&#10;  \mesg_{f_b \rightarrow x_2}(x_2) &amp;=&amp; \sum_{x_3} f_b(x_2, x_3) \\&#10;  \mesg_{x_2 \rightarrow f_a}(x_2) &amp;=&amp; \mesg_{f_b \rightarrow x_2}(x_2)&#10;  \mesg_{f_c \rightarrow x_2}(x_2) \\&#10;  \mesg_{f_a \rightarrow x_1}(x_1) &amp;=&amp; \sum_{x_2} f_a(x_1, x_2)&#10;  \mesg_{x_2 \rightarrow f_a}(x_2) \\&#10;  \mesg_{x_2 \rightarrow f_c}(x_2) &amp;=&amp; \mesg_{f_a \rightarrow&#10;  x_2}(x_2) \mesg_{f_b \rightarrow x_2}(x_2) \\&#10;  \mesg_{f_c \rightarrow x_4}(x_4) &amp;=&amp; \sum_{x_2} f_c(x_2, x_4)&#10;  \mesg_{x_2 \rightarrow f_c}(x_2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4"/>
  <p:tag name="PICTUREFILESIZE" val="2287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lefteqn{\widetilde{p}(x_2) = \mesg_{f_a \rightarrow x_2}(x_2)&#10;  \mesg_{f_b \rightarrow x_2}(x_2)&#10;  \mesg_{f_c \rightarrow x_2}(x_2)} \\&#10;  &amp;=&amp; \left[ \sum_{x_1} f_a(x_1, x_2) \right]&#10;  \left[ \sum_{x_3} f_b(x_2, x_3) \right] \\&#10;  &amp; &amp; \left[ \sum_{x_4} f_c(x_2, x_4) \right] \\&#10;  &amp;=&amp; \sum_{x_1} \sum_{x_3} \sum_{x_4}&#10;  f_a(x_1, x_2) f_b(x_2, x_3)&#10;  f_c(x_2, x_4) \nonumber \\ &amp;=&amp; \sum_{x_1} \sum_{x_3} \sum_{x_4}&#10;  \widetilde{p}(\bfx)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1"/>
  <p:tag name="PICTUREFILESIZE" val="220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tabular}{c|cc}&#10;&amp; $x=0$ &amp; $x=1$ \\ \hline $&#10;y = 0$ &amp; 0.3 &amp; 0.4 \\&#10;$y = 1$ &amp; 0.3 &amp; 0.0 \\&#10;\end{tabula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9"/>
  <p:tag name="PICTUREFILESIZE" val="50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argmax_{x} p(x,y) = 1 \qquad  \argmax_{x} p(x) = 0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7"/>
  <p:tag name="PICTUREFILESIZE" val="456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p(\bfx^{\rm max}) = \max_{\bfx} p(\bfx) = &#10;\max_{x_1} \ldots \max_{x_M} p(\bfx)} \\&#10; &amp; = &amp;   \frac{1}{Z}&#10;    \max_{x_1} \cdots \max_{x_N} \left[&#10;    \psi_{1,2}(x_1,x_2) \cdots \psi_{N-1, N}(x_{N-1},x_N) \right] \\&#10;&amp; = &amp; \frac{1}{Z} \max_{x_{1}} \left[ \max_{x_{2}} \left[ \psi_{1,2}(x_{1},x_{2})&#10;\left[ \cdots \max_{x_{N}} \psi_{N-1,N}(x_{N-1},x_{N}) \right] \cdots&#10;\right]\right]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93"/>
  <p:tag name="PICTUREFILESIZE" val="189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ax_{\bfx} p(\bfx) = \max_{x_{n}} \prod_{f_{s} \in \neighb(x_{n})} &#10;\max_{X_{s}} f_{s}(x_{n},X_{s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5"/>
  <p:tag name="PICTUREFILESIZE" val="65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ln \left( \max_{\bfx} p(\bfx) \right) = \max_{\bfx} \ln p(\bfx)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6"/>
  <p:tag name="PICTUREFILESIZE" val="397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ax(a + b, a + c) = a + \max(b,c) 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7"/>
  <p:tag name="PICTUREFILESIZE" val="37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7"/>
  <p:tag name="PICTUREFILESIZE" val="187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mesg_{x_m \rightarrow f_s}(x_m) \equiv \sum_{X_{sm}} G_m(x_m,&#10;    X_{sm}) &amp; = &amp; \sum_{X_{sm}} \thickspace \prod_{l \in \neighb(x_m) \setminus f_s}&#10;    F_l (x_m, X_{ml}) \\&#10;&amp; = &amp; \prod_{l \in \neighb(x_m) \setminus f_s}&#10;    \mesg_{f_l \rightarrow x_m}(x_m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95"/>
  <p:tag name="PICTUREFILESIZE" val="1333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mesg_{f_s \rightarrow x}(x) &amp;=&amp; \sum_{x_1} \ldots \sum_{x_M}&#10;  f_s(x, x_1, \ldots, x_M) \prod_{m \in \neighb(f_s) \setminus x}&#10;  \left[ \sum_{X_{sm}}&#10;  G_m ( x_m, X_{sm} ) \right] \\&#10;  &amp;=&amp; \sum_{x_1} \ldots \sum_{x_M}&#10;  f_s(x, x_1, \ldots, x_M) \prod_{m \in \neighb(f_s) \setminus x}&#10;  \mesg_{x_m \rightarrow f_s}(x_m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21"/>
  <p:tag name="PICTUREFILESIZE" val="1829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\mesg_{f \rightarrow x}(x) &amp;=&amp; \max_{ x_1, \ldots, x_M }&#10;  \left[ \ln f(x, x_1, \ldots, x_M) + \hspace{-2mm}&#10;  \sum_{m \in \neighb(f_s) \setminus x} \hspace{-1mm}&#10;  \mesg_{x_m \rightarrow f}(x_m) \right] \hspace*{3mm}\\ &#10;  \phi(x) &amp;=&amp; \argmax_{ x_1, \ldots, x_M }&#10;  \left[ \ln f(x, x_1, \ldots, x_M) + \hspace{-2mm}&#10;  \sum_{m \in \neighb(f_s) \setminus x} \hspace{-1mm}&#10;  \mesg_{x_m \rightarrow f}(x_m) \right] \hspace*{3mm}\\ &#10;  \mesg_{x \rightarrow f}(x) &amp;=&amp; \sum_{l \in \neighb(x) \setminus f}&#10;  \mesg_{f_l \rightarrow x}(x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92"/>
  <p:tag name="PICTUREFILESIZE" val="2413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ax_{\bfx} p(\bfx) = \max_{x_{n}} \prod_{f_{s} \in \neighb(x_{n})} &#10;\max_{X_{s}} f_{s}(x_{n},X_{s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5"/>
  <p:tag name="PICTUREFILESIZE" val="65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esg_{x \rightarrow f}(x) = 0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56"/>
  <p:tag name="PICTUREFILESIZE" val="219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esg_{f \rightarrow x}(x) = \ln f(x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9"/>
  <p:tag name="PICTUREFILESIZE" val="266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^{\rm max} &amp;=&amp; \max_x \left[ \sum_{s \in&#10;    \neighb(x) } \mesg_{f_s \rightarrow x}(x) \right] \\&#10;x^{\rm max} &amp;=&amp; \argmax_x \left[ \sum_{s \in&#10;    \neighb(x) } \mesg_{f_s \rightarrow x}(x) \right]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64"/>
  <p:tag name="PICTUREFILESIZE" val="1266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\bfx_{l}^{\rm max} = \phi(x_{i,l-1}^{\rm max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2"/>
  <p:tag name="PICTUREFILESIZE" val="26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9"/>
  <p:tag name="PICTUREFILESIZE" val="206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5"/>
  <p:tag name="PICTUREFILESIZE" val="202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 \cup D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9"/>
  <p:tag name="PICTUREFILESIZE" val="224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C}{D}{A \cup B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9"/>
  <p:tag name="PICTUREFILESIZE" val="2278"/>
</p:tagLst>
</file>

<file path=ppt/theme/theme1.xml><?xml version="1.0" encoding="utf-8"?>
<a:theme xmlns:a="http://schemas.openxmlformats.org/drawingml/2006/main" name="prml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prml</Template>
  <TotalTime>10214</TotalTime>
  <Words>1130</Words>
  <Application>Microsoft Office PowerPoint</Application>
  <PresentationFormat>全屏显示(4:3)</PresentationFormat>
  <Paragraphs>147</Paragraphs>
  <Slides>41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</vt:lpstr>
      <vt:lpstr>宋体</vt:lpstr>
      <vt:lpstr>Calibri</vt:lpstr>
      <vt:lpstr>Wingdings</vt:lpstr>
      <vt:lpstr>cmmi10</vt:lpstr>
      <vt:lpstr>Times New Roman</vt:lpstr>
      <vt:lpstr>cmbx12</vt:lpstr>
      <vt:lpstr>cmr12</vt:lpstr>
      <vt:lpstr>Symbol</vt:lpstr>
      <vt:lpstr>cmmi12</vt:lpstr>
      <vt:lpstr>Arial Unicode MS</vt:lpstr>
      <vt:lpstr>prml</vt:lpstr>
      <vt:lpstr>幻灯片 1</vt:lpstr>
      <vt:lpstr>Converting Directed to Undirected Graphs (1)</vt:lpstr>
      <vt:lpstr>Converting Directed to Undirected Graphs (2)</vt:lpstr>
      <vt:lpstr>Directed vs. Undirected Graphs (1)</vt:lpstr>
      <vt:lpstr>Directed vs. Undirected Graphs (2)</vt:lpstr>
      <vt:lpstr>Inference in Graphical Models</vt:lpstr>
      <vt:lpstr>Inference on a Chain</vt:lpstr>
      <vt:lpstr>Inference on a Chain</vt:lpstr>
      <vt:lpstr>Inference on a Chain</vt:lpstr>
      <vt:lpstr>Inference on a Chain</vt:lpstr>
      <vt:lpstr>Inference on a Chain</vt:lpstr>
      <vt:lpstr>Trees</vt:lpstr>
      <vt:lpstr>Factor Graphs</vt:lpstr>
      <vt:lpstr>Factor Graphs from Directed Graphs</vt:lpstr>
      <vt:lpstr>Factor Graphs from Undirected Graphs</vt:lpstr>
      <vt:lpstr>The Sum-Product Algorithm (1)</vt:lpstr>
      <vt:lpstr>The Sum-Product Algorithm (2)</vt:lpstr>
      <vt:lpstr>The Sum-Product Algorithm (3)</vt:lpstr>
      <vt:lpstr>The Sum-Product Algorithm (4)</vt:lpstr>
      <vt:lpstr>The Sum-Product Algorithm (4)</vt:lpstr>
      <vt:lpstr>The Sum-Product Algorithm (4)</vt:lpstr>
      <vt:lpstr>The Sum-Product Algorithm (5)</vt:lpstr>
      <vt:lpstr>The Sum-Product Algorithm (6)</vt:lpstr>
      <vt:lpstr>The Sum-Product Algorithm (7)</vt:lpstr>
      <vt:lpstr>The Sum-Product Algorithm (8)</vt:lpstr>
      <vt:lpstr>Sum-Product: Example (1)</vt:lpstr>
      <vt:lpstr>Sum-Product: Example (2)</vt:lpstr>
      <vt:lpstr>Sum-Product: Example (3)</vt:lpstr>
      <vt:lpstr>Sum-Product: Example (4)</vt:lpstr>
      <vt:lpstr>The Max-Sum Algorithm (1)</vt:lpstr>
      <vt:lpstr>The Max-Sum Algorithm (2)</vt:lpstr>
      <vt:lpstr>The Max-Sum Algorithm (3)</vt:lpstr>
      <vt:lpstr>The Max-Sum Algorithm (4)</vt:lpstr>
      <vt:lpstr>The Max-Sum Algorithm (4) cont’</vt:lpstr>
      <vt:lpstr>The Max-Sum Algorithm (5)</vt:lpstr>
      <vt:lpstr>The Max-Sum Algorithm (6)</vt:lpstr>
      <vt:lpstr>The Max-Sum Algorithm (7)</vt:lpstr>
      <vt:lpstr>幻灯片 38</vt:lpstr>
      <vt:lpstr>What if the graph is not a tree</vt:lpstr>
      <vt:lpstr>The Junction Tree Algorithm</vt:lpstr>
      <vt:lpstr>Loopy Belief Propagation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Pattern Recognition and Machine Learning : Graphical Models</dc:title>
  <dc:creator>Markus Svensén &amp; Christopher M Bishop </dc:creator>
  <cp:lastModifiedBy>sheva2003</cp:lastModifiedBy>
  <cp:revision>655</cp:revision>
  <dcterms:created xsi:type="dcterms:W3CDTF">2007-10-17T08:21:15Z</dcterms:created>
  <dcterms:modified xsi:type="dcterms:W3CDTF">2015-05-05T07:01:42Z</dcterms:modified>
</cp:coreProperties>
</file>